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5" r:id="rId5"/>
    <p:sldMasterId id="2147483699" r:id="rId6"/>
  </p:sldMasterIdLst>
  <p:notesMasterIdLst>
    <p:notesMasterId r:id="rId25"/>
  </p:notesMasterIdLst>
  <p:handoutMasterIdLst>
    <p:handoutMasterId r:id="rId26"/>
  </p:handoutMasterIdLst>
  <p:sldIdLst>
    <p:sldId id="256" r:id="rId7"/>
    <p:sldId id="310" r:id="rId8"/>
    <p:sldId id="325" r:id="rId9"/>
    <p:sldId id="311" r:id="rId10"/>
    <p:sldId id="312" r:id="rId11"/>
    <p:sldId id="313" r:id="rId12"/>
    <p:sldId id="314" r:id="rId13"/>
    <p:sldId id="322" r:id="rId14"/>
    <p:sldId id="323" r:id="rId15"/>
    <p:sldId id="324" r:id="rId16"/>
    <p:sldId id="316" r:id="rId17"/>
    <p:sldId id="319" r:id="rId18"/>
    <p:sldId id="320" r:id="rId19"/>
    <p:sldId id="321" r:id="rId20"/>
    <p:sldId id="318" r:id="rId21"/>
    <p:sldId id="315" r:id="rId22"/>
    <p:sldId id="317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7BB9D5-8D94-44BE-BA63-F51774BF1B5D}">
          <p14:sldIdLst>
            <p14:sldId id="256"/>
            <p14:sldId id="310"/>
            <p14:sldId id="325"/>
          </p14:sldIdLst>
        </p14:section>
        <p14:section name="Ex 1. Screenshot" id="{9034DC7D-851E-4C81-B8E0-6798F7B9B37D}">
          <p14:sldIdLst>
            <p14:sldId id="311"/>
            <p14:sldId id="312"/>
          </p14:sldIdLst>
        </p14:section>
        <p14:section name="Ex 2. Data analysis" id="{B53518F7-9701-4191-973C-096CE45F8963}">
          <p14:sldIdLst>
            <p14:sldId id="313"/>
            <p14:sldId id="314"/>
            <p14:sldId id="322"/>
            <p14:sldId id="323"/>
            <p14:sldId id="324"/>
          </p14:sldIdLst>
        </p14:section>
        <p14:section name="Ex 3: NotebookLM" id="{2BC95880-C6D7-435D-822C-C33F7DDAA48C}">
          <p14:sldIdLst>
            <p14:sldId id="316"/>
            <p14:sldId id="319"/>
            <p14:sldId id="320"/>
            <p14:sldId id="321"/>
            <p14:sldId id="318"/>
            <p14:sldId id="315"/>
            <p14:sldId id="31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F71"/>
    <a:srgbClr val="262625"/>
    <a:srgbClr val="CBB379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7347" autoAdjust="0"/>
  </p:normalViewPr>
  <p:slideViewPr>
    <p:cSldViewPr snapToGrid="0">
      <p:cViewPr varScale="1">
        <p:scale>
          <a:sx n="61" d="100"/>
          <a:sy n="61" d="100"/>
        </p:scale>
        <p:origin x="8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0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8F23-3FFB-5015-EA01-66F638930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D75D4-6266-434E-6508-AF5346234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5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3D77-5F1A-9E00-2479-32501CA03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B5B33-28CC-452E-9B5C-AAB9218FB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84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D363D-C670-8153-4D8F-FF944702F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010D9-45BF-0227-168A-A515495905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879121-E9DA-32A0-4F62-34DAF3857C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ARVO 2025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AEF43-C90E-9663-54CF-4F87BF417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65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06465-3E98-4EAD-BD42-57E23508A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241433" y="1947763"/>
            <a:ext cx="9047347" cy="12196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/>
                <a:cs typeface="Helvetica"/>
              </a:rPr>
              <a:t>Artificial Intelligence for Ophthalmic Research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034903" y="2859843"/>
            <a:ext cx="7490533" cy="4635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b="1" dirty="0">
                <a:latin typeface="Helvetica Light"/>
              </a:rPr>
              <a:t>Jayashree Kalpathy-Cramer, PhD​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05DC88-BEA7-086A-9653-84E870A05333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2452578" cy="4504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latin typeface="Helvetica Light"/>
              </a:rPr>
              <a:t>May 3</a:t>
            </a:r>
            <a:r>
              <a:rPr lang="en-US" sz="2000" baseline="30000" dirty="0">
                <a:latin typeface="Helvetica Light"/>
              </a:rPr>
              <a:t>rd</a:t>
            </a:r>
            <a:r>
              <a:rPr lang="en-US" sz="2000" dirty="0">
                <a:latin typeface="Helvetica Light"/>
              </a:rPr>
              <a:t>, 2025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FAA6-DD6F-0296-AB3B-264A126D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95F2-EFCD-6BD3-ACFE-BB4BD6A5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840287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2: Data analysis – regression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164E-FA17-C893-DC83-D3BEE4E6E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06" y="2103278"/>
            <a:ext cx="3304718" cy="3446184"/>
          </a:xfrm>
        </p:spPr>
        <p:txBody>
          <a:bodyPr/>
          <a:lstStyle/>
          <a:p>
            <a:r>
              <a:rPr lang="en-US" dirty="0"/>
              <a:t>Train a linear regression model to predict IOP from demographic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346075" indent="-287338"/>
            <a:r>
              <a:rPr lang="en-US" dirty="0"/>
              <a:t>Run 5-fold cross validation</a:t>
            </a:r>
          </a:p>
          <a:p>
            <a:pPr marL="346075" indent="-287338"/>
            <a:r>
              <a:rPr lang="en-US" dirty="0"/>
              <a:t>Evaluate using</a:t>
            </a:r>
          </a:p>
          <a:p>
            <a:pPr marL="798513" lvl="1" indent="-287338">
              <a:buFont typeface="Arial" panose="020B0604020202020204" pitchFamily="34" charset="0"/>
              <a:buChar char="•"/>
            </a:pPr>
            <a:r>
              <a:rPr lang="en-US" dirty="0"/>
              <a:t>Mean Absolute Error</a:t>
            </a:r>
          </a:p>
          <a:p>
            <a:pPr marL="798513" lvl="1" indent="-287338">
              <a:buFont typeface="Arial" panose="020B0604020202020204" pitchFamily="34" charset="0"/>
              <a:buChar char="•"/>
            </a:pPr>
            <a:r>
              <a:rPr lang="en-US" dirty="0"/>
              <a:t>R2 score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9D9A8-1423-3A1C-BDFD-03B4D7E598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FADDD-6BBB-0E89-AD26-CBB4A53B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16" y="1886107"/>
            <a:ext cx="8077525" cy="34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50DCA-FFAC-493E-A361-02DA647E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BD54-4A60-2D2D-EBBD-2C2EDDC2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390595"/>
            <a:ext cx="11082374" cy="777224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9A57C-9267-B456-275C-39219E42A9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172" y="1420105"/>
            <a:ext cx="5574952" cy="1501771"/>
          </a:xfrm>
        </p:spPr>
        <p:txBody>
          <a:bodyPr/>
          <a:lstStyle/>
          <a:p>
            <a:r>
              <a:rPr lang="en-US" dirty="0"/>
              <a:t>Data: list of 5 papers related to the role of the fellow eye in Geographic Atrophy patients</a:t>
            </a:r>
          </a:p>
          <a:p>
            <a:r>
              <a:rPr lang="en-US" dirty="0"/>
              <a:t>Overall task: help the researcher understand what is currently known on the topic and formulate new research questions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67EF4-00B1-86A8-3C65-088999611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D785D-1174-C16B-7DB2-4E83695C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972" y="1129108"/>
            <a:ext cx="5639587" cy="5106113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6DC51A6-C391-912F-8BF2-80C55D882F49}"/>
              </a:ext>
            </a:extLst>
          </p:cNvPr>
          <p:cNvSpPr txBox="1">
            <a:spLocks/>
          </p:cNvSpPr>
          <p:nvPr/>
        </p:nvSpPr>
        <p:spPr>
          <a:xfrm>
            <a:off x="647172" y="3221459"/>
            <a:ext cx="5574952" cy="15017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“can you provide a paragraph summarizing the uploaded papers?”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F85C2-CA3F-E33A-A3C9-C7E9EB22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09" y="2229025"/>
            <a:ext cx="3839111" cy="348663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6E45EC-63FF-449D-86CF-9062365B916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294179" y="1807779"/>
            <a:ext cx="1829586" cy="4212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9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5C106-255F-08C6-9B33-CB9BDBB24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E67D-7192-290A-A04E-2DD096A2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390595"/>
            <a:ext cx="11082374" cy="777224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7CCD8-33D0-340B-F909-AE3A29CED8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5EC57C-E363-AA25-52D5-CDE2A390FF2C}"/>
              </a:ext>
            </a:extLst>
          </p:cNvPr>
          <p:cNvSpPr txBox="1">
            <a:spLocks/>
          </p:cNvSpPr>
          <p:nvPr/>
        </p:nvSpPr>
        <p:spPr>
          <a:xfrm>
            <a:off x="762785" y="1024731"/>
            <a:ext cx="10552718" cy="70023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“can you go into more details on the role of the fellow eye status as a potential biomarker for the progression rate of GA?“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E634D6-6E3E-CB2D-07F6-683E8A4C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68" y="1693474"/>
            <a:ext cx="7520151" cy="45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8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37790-0003-9D9A-9AB1-8E5B71B6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BC1C-D887-134D-B81C-81AE7C23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390595"/>
            <a:ext cx="11082374" cy="777224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792A0-E2B5-9EF7-A350-35D34C33E2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0267BEC-6B01-AE55-C354-992A35ABF259}"/>
              </a:ext>
            </a:extLst>
          </p:cNvPr>
          <p:cNvSpPr txBox="1">
            <a:spLocks/>
          </p:cNvSpPr>
          <p:nvPr/>
        </p:nvSpPr>
        <p:spPr>
          <a:xfrm>
            <a:off x="762785" y="1024731"/>
            <a:ext cx="10552718" cy="70023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“can you go into more details on the role of the fellow eye status as a potential biomarker for the progression rate of GA?“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A67D4-8F4E-A827-CA68-3A720B43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35" y="1598121"/>
            <a:ext cx="7860289" cy="48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4425-40C9-AD8D-99B8-47EA388C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8CC5-BC85-DE5C-FD6C-174AF2BD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390595"/>
            <a:ext cx="11082374" cy="777224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13D19-00CF-546B-3494-19BC7134C9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0973B4F-02D6-3415-5014-68204D02681E}"/>
              </a:ext>
            </a:extLst>
          </p:cNvPr>
          <p:cNvSpPr txBox="1">
            <a:spLocks/>
          </p:cNvSpPr>
          <p:nvPr/>
        </p:nvSpPr>
        <p:spPr>
          <a:xfrm>
            <a:off x="762785" y="1917450"/>
            <a:ext cx="2957877" cy="144480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“can you identify one common limitation of these studies that could be leveraged for future research?”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F9EEF-EFB4-3E28-95CB-C30FD6DF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47" y="44669"/>
            <a:ext cx="7808673" cy="66351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4D6E4-C1F9-9A62-6796-37DA33B0CC96}"/>
              </a:ext>
            </a:extLst>
          </p:cNvPr>
          <p:cNvCxnSpPr/>
          <p:nvPr/>
        </p:nvCxnSpPr>
        <p:spPr>
          <a:xfrm>
            <a:off x="4246177" y="443147"/>
            <a:ext cx="78827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4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0A072-1CA7-EC93-C92E-B8386131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1DC9-DF8C-913E-9B2D-723A123B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5A720-5FAC-78B9-507D-E6E17A2A9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172" y="1977153"/>
            <a:ext cx="4397794" cy="1775040"/>
          </a:xfrm>
        </p:spPr>
        <p:txBody>
          <a:bodyPr/>
          <a:lstStyle/>
          <a:p>
            <a:r>
              <a:rPr lang="en-US" dirty="0"/>
              <a:t>Extract information from a manually filled-out form</a:t>
            </a:r>
          </a:p>
          <a:p>
            <a:r>
              <a:rPr lang="en-US" dirty="0"/>
              <a:t>Go to https://notebooklm.google.com/</a:t>
            </a:r>
          </a:p>
          <a:p>
            <a:r>
              <a:rPr lang="en-US" dirty="0"/>
              <a:t>Upload file “filled_out_form.pdf” from files/ folder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EEF37-36CE-D196-86D1-2B6AA2F18C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FA4BC-B9E9-51F3-417A-9392394E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96" y="1872642"/>
            <a:ext cx="6591404" cy="38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89FB-4444-9225-6FCD-EC5D4E0B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985A-35CC-085C-22E4-13777222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B5C39-2726-9022-844C-5368F3FF40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21D90-A98A-197A-02F5-55501F6B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96" y="1872642"/>
            <a:ext cx="6591404" cy="384498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40D79B-4F04-C2EC-B82A-4DFB4BA7BE00}"/>
              </a:ext>
            </a:extLst>
          </p:cNvPr>
          <p:cNvSpPr txBox="1">
            <a:spLocks/>
          </p:cNvSpPr>
          <p:nvPr/>
        </p:nvSpPr>
        <p:spPr>
          <a:xfrm>
            <a:off x="642703" y="2078019"/>
            <a:ext cx="4397794" cy="36512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“What is the image date?”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49641-E559-B299-B071-6FCDF27B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55" y="2458457"/>
            <a:ext cx="5181601" cy="619211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C4D69DA-1F49-7F9D-1749-FB80635380F5}"/>
              </a:ext>
            </a:extLst>
          </p:cNvPr>
          <p:cNvSpPr txBox="1">
            <a:spLocks/>
          </p:cNvSpPr>
          <p:nvPr/>
        </p:nvSpPr>
        <p:spPr>
          <a:xfrm>
            <a:off x="642703" y="3422711"/>
            <a:ext cx="4957893" cy="33631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“what is the AMD classification for the right eye?”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C1CB03-F554-9420-D07B-154905368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6" y="4078826"/>
            <a:ext cx="5286490" cy="9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427A-E79F-DFA7-9E14-58E2AE78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0013-0F88-5C90-38EB-8A136B86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3: Using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NotebookLM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CEC19-1D4F-7CB5-5408-59BB224E8B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9FED8-D214-9667-09F0-69BA715D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96" y="1872642"/>
            <a:ext cx="6591404" cy="384498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6F79CB-BA16-B249-4553-0D6CEA07B785}"/>
              </a:ext>
            </a:extLst>
          </p:cNvPr>
          <p:cNvSpPr txBox="1">
            <a:spLocks/>
          </p:cNvSpPr>
          <p:nvPr/>
        </p:nvSpPr>
        <p:spPr>
          <a:xfrm>
            <a:off x="593007" y="1323731"/>
            <a:ext cx="6701172" cy="73118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“can you extract all the selected variables for the right eye and display them in csv format?“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A466A-8D83-12F1-BAC9-3941B667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9" y="2062765"/>
            <a:ext cx="5103976" cy="42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2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3BDF-D61C-4CE8-EB65-FFD8A664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2E2FF-C755-99CB-1D9B-E94E9BC97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696177"/>
            <a:ext cx="9253085" cy="3272772"/>
          </a:xfrm>
        </p:spPr>
        <p:txBody>
          <a:bodyPr/>
          <a:lstStyle/>
          <a:p>
            <a:r>
              <a:rPr lang="en-US" dirty="0"/>
              <a:t>Exercise 1: Using ChatGPT to extract data from a screenshot</a:t>
            </a:r>
          </a:p>
          <a:p>
            <a:r>
              <a:rPr lang="en-US" dirty="0"/>
              <a:t>Exercise 2: Simple data analysis like regression, plotting</a:t>
            </a:r>
          </a:p>
          <a:p>
            <a:r>
              <a:rPr lang="en-US" dirty="0"/>
              <a:t>Exercise 3: Using </a:t>
            </a:r>
            <a:r>
              <a:rPr lang="en-US" dirty="0" err="1"/>
              <a:t>NotebookLM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51BCA-A3EA-D064-CDAA-5ABED224D2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6A62D-9742-5866-F8AB-A1DB5A48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339-630A-2DAF-A902-2D9CB385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5CE56-0C17-1104-475F-5A7566C2C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696177"/>
            <a:ext cx="9253085" cy="3272772"/>
          </a:xfrm>
        </p:spPr>
        <p:txBody>
          <a:bodyPr/>
          <a:lstStyle/>
          <a:p>
            <a:r>
              <a:rPr lang="en-US" sz="2800" dirty="0"/>
              <a:t>GitHub repo with files/notebooks: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https://github.com/QTIM-Lab/ARVO25_AI4Oph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CFEB-EC5E-0080-3D89-D5A7E2864A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CF63A-F510-7BB5-56DE-96CFD533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33" y="3332563"/>
            <a:ext cx="2004734" cy="20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D38A6-6D69-18FE-D85B-543B47FF9FFE}"/>
              </a:ext>
            </a:extLst>
          </p:cNvPr>
          <p:cNvSpPr txBox="1"/>
          <p:nvPr/>
        </p:nvSpPr>
        <p:spPr>
          <a:xfrm>
            <a:off x="5644594" y="307018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3685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B214-EC3B-3907-713D-7F987B08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1: Using ChatGPT to extract data from a screenshot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9DA2D-2259-7A80-A9E3-16A3C5F85B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5" y="2155829"/>
            <a:ext cx="5408375" cy="1583394"/>
          </a:xfrm>
        </p:spPr>
        <p:txBody>
          <a:bodyPr/>
          <a:lstStyle/>
          <a:p>
            <a:r>
              <a:rPr lang="en-US" dirty="0"/>
              <a:t>Dataset: GRAPE</a:t>
            </a:r>
          </a:p>
          <a:p>
            <a:r>
              <a:rPr lang="en-US" dirty="0"/>
              <a:t>Open chatgpt.com</a:t>
            </a:r>
          </a:p>
          <a:p>
            <a:r>
              <a:rPr lang="en-US" dirty="0"/>
              <a:t>Prompt: “can you extract the data in the provided screenshot and return it in csv format?”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929F8-7EE9-798B-9431-07C9037AD9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978EE7-AD63-F71C-279B-69FD4D3E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23" y="3774093"/>
            <a:ext cx="8223673" cy="2457576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8573682-762C-5777-D705-0F3BEF464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94" y="1506905"/>
            <a:ext cx="5408375" cy="25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5E68F-F3B0-16E3-31F0-569ED576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8207-10ED-09AA-D8CA-F8CA9DAD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1: Using ChatGPT to extract data from a screenshot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8E74-60F9-50E1-56A0-34E99A95FA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F342C-2F85-F937-8255-9D07068E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75" y="2127969"/>
            <a:ext cx="8933793" cy="36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3861-B06E-9E20-4E4F-A784A9284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2749-1292-2DD7-5AED-284EEC6E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2: Data analysis - plotting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C58A4-A535-2C4F-6878-8B07BE183F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6" y="2155829"/>
            <a:ext cx="4397794" cy="1583394"/>
          </a:xfrm>
        </p:spPr>
        <p:txBody>
          <a:bodyPr/>
          <a:lstStyle/>
          <a:p>
            <a:r>
              <a:rPr lang="en-US" dirty="0"/>
              <a:t>Dataset: GRAPE</a:t>
            </a:r>
          </a:p>
          <a:p>
            <a:r>
              <a:rPr lang="en-US" dirty="0"/>
              <a:t>Open chatgpt.com</a:t>
            </a:r>
          </a:p>
          <a:p>
            <a:r>
              <a:rPr lang="en-US" dirty="0"/>
              <a:t>Prompt: “given the provided csv file, can you plot the age distribution?”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D8AAE-B3D3-8468-8612-D3EE16407C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898B2-59A5-EF32-0B39-121BBAE9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88" y="1583188"/>
            <a:ext cx="6555969" cy="43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0A4E-B069-0CCB-CC99-29F66B46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05E9-5045-08E0-AE5A-55900BB2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2: Data analysis - plotting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62997-D9E1-5B8C-00B5-FAEEB7E9F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6" y="2155829"/>
            <a:ext cx="4397794" cy="1583394"/>
          </a:xfrm>
        </p:spPr>
        <p:txBody>
          <a:bodyPr/>
          <a:lstStyle/>
          <a:p>
            <a:r>
              <a:rPr lang="en-US" dirty="0"/>
              <a:t>Further separate by gender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9FF2C-A5CD-C5F7-BC8A-146AE4A42C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35B30-52E5-BA90-3B7E-96B250B6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26" y="1434450"/>
            <a:ext cx="6953871" cy="46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9DCE1-9583-4FE6-6EB1-DD659DE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5155-A0CC-48FA-8A5E-0B42B0F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1325563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2: Data analysis - plotting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92686-0810-5A9F-835A-A35A841392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6" y="2155829"/>
            <a:ext cx="4397794" cy="1583394"/>
          </a:xfrm>
        </p:spPr>
        <p:txBody>
          <a:bodyPr/>
          <a:lstStyle/>
          <a:p>
            <a:r>
              <a:rPr lang="en-US" dirty="0"/>
              <a:t>Modify plot appearance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A7D9F-C2E3-5A88-A676-935C2CB08B0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38819-4E7C-CAA9-B412-F7D26EE2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19" y="1510960"/>
            <a:ext cx="5990795" cy="47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7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9B2BE-D61A-EA67-0DBA-761DE2E54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A647-BB28-1927-C9D4-A42DDEF4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547079"/>
            <a:ext cx="11082374" cy="840287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Exercise 2: Data analysis – statistical tests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A9D31-B96F-20D3-DC55-4C14CA713C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5" y="2050726"/>
            <a:ext cx="4397794" cy="1583394"/>
          </a:xfrm>
        </p:spPr>
        <p:txBody>
          <a:bodyPr/>
          <a:lstStyle/>
          <a:p>
            <a:r>
              <a:rPr lang="en-US" dirty="0"/>
              <a:t>Run t-test on IOP between male and female patients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0B78E-A77B-0AB0-F8AC-B8936A9CC5D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D06465-3E98-4EAD-BD42-57E23508A2B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4B77D-888E-0337-5D5F-F9C677A9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29" y="2470822"/>
            <a:ext cx="8340599" cy="32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8599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18437D19001941840A3B1D3013E945" ma:contentTypeVersion="20" ma:contentTypeDescription="Create a new document." ma:contentTypeScope="" ma:versionID="6545217046083979d64e423a7de0216d">
  <xsd:schema xmlns:xsd="http://www.w3.org/2001/XMLSchema" xmlns:xs="http://www.w3.org/2001/XMLSchema" xmlns:p="http://schemas.microsoft.com/office/2006/metadata/properties" xmlns:ns2="d64a703a-bea6-42e5-94e3-1b329c1e8e5c" xmlns:ns3="f5cc6441-d5cd-4629-b886-56bfd6d1f5c9" targetNamespace="http://schemas.microsoft.com/office/2006/metadata/properties" ma:root="true" ma:fieldsID="6a656d7e19a6f046cbbc316263ff677c" ns2:_="" ns3:_="">
    <xsd:import namespace="d64a703a-bea6-42e5-94e3-1b329c1e8e5c"/>
    <xsd:import namespace="f5cc6441-d5cd-4629-b886-56bfd6d1f5c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Info" minOccurs="0"/>
                <xsd:element ref="ns2:ModelConfi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a703a-bea6-42e5-94e3-1b329c1e8e5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Info" ma:index="22" nillable="true" ma:displayName="Info" ma:default="Describe file/folder" ma:format="Dropdown" ma:internalName="Info">
      <xsd:simpleType>
        <xsd:restriction base="dms:Note">
          <xsd:maxLength value="255"/>
        </xsd:restriction>
      </xsd:simpleType>
    </xsd:element>
    <xsd:element name="ModelConfig" ma:index="23" nillable="true" ma:displayName="Model Config" ma:format="Dropdown" ma:internalName="ModelConfig">
      <xsd:simpleType>
        <xsd:restriction base="dms:Note">
          <xsd:maxLength value="255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c6441-d5cd-4629-b886-56bfd6d1f5c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f16d29d-2738-4013-a5a9-b772c3d031f5}" ma:internalName="TaxCatchAll" ma:showField="CatchAllData" ma:web="f5cc6441-d5cd-4629-b886-56bfd6d1f5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5cc6441-d5cd-4629-b886-56bfd6d1f5c9" xsi:nil="true"/>
    <lcf76f155ced4ddcb4097134ff3c332f xmlns="d64a703a-bea6-42e5-94e3-1b329c1e8e5c">
      <Terms xmlns="http://schemas.microsoft.com/office/infopath/2007/PartnerControls"/>
    </lcf76f155ced4ddcb4097134ff3c332f>
    <ModelConfig xmlns="d64a703a-bea6-42e5-94e3-1b329c1e8e5c" xsi:nil="true"/>
    <Info xmlns="d64a703a-bea6-42e5-94e3-1b329c1e8e5c">Describe file/folder</Info>
  </documentManagement>
</p:properties>
</file>

<file path=customXml/itemProps1.xml><?xml version="1.0" encoding="utf-8"?>
<ds:datastoreItem xmlns:ds="http://schemas.openxmlformats.org/officeDocument/2006/customXml" ds:itemID="{F88DD7BE-C5F4-4221-B84E-C52DACA69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a703a-bea6-42e5-94e3-1b329c1e8e5c"/>
    <ds:schemaRef ds:uri="f5cc6441-d5cd-4629-b886-56bfd6d1f5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9E47BC-C12D-4D44-AF7E-7DA5311A63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A76EEC-EAF2-4F72-BD34-E89D370977BC}">
  <ds:schemaRefs>
    <ds:schemaRef ds:uri="d64a703a-bea6-42e5-94e3-1b329c1e8e5c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f5cc6441-d5cd-4629-b886-56bfd6d1f5c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24587</TotalTime>
  <Words>448</Words>
  <Application>Microsoft Office PowerPoint</Application>
  <PresentationFormat>Widescreen</PresentationFormat>
  <Paragraphs>71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Intro Slide</vt:lpstr>
      <vt:lpstr>Office Theme</vt:lpstr>
      <vt:lpstr>Thank You Slide</vt:lpstr>
      <vt:lpstr>PowerPoint Presentation</vt:lpstr>
      <vt:lpstr>Outline</vt:lpstr>
      <vt:lpstr>Set up</vt:lpstr>
      <vt:lpstr>Exercise 1: Using ChatGPT to extract data from a screenshot</vt:lpstr>
      <vt:lpstr>Exercise 1: Using ChatGPT to extract data from a screenshot</vt:lpstr>
      <vt:lpstr>Exercise 2: Data analysis - plotting</vt:lpstr>
      <vt:lpstr>Exercise 2: Data analysis - plotting</vt:lpstr>
      <vt:lpstr>Exercise 2: Data analysis - plotting</vt:lpstr>
      <vt:lpstr>Exercise 2: Data analysis – statistical tests</vt:lpstr>
      <vt:lpstr>Exercise 2: Data analysis – regression</vt:lpstr>
      <vt:lpstr>Exercise 3: Using NotebookLM</vt:lpstr>
      <vt:lpstr>Exercise 3: Using NotebookLM</vt:lpstr>
      <vt:lpstr>Exercise 3: Using NotebookLM</vt:lpstr>
      <vt:lpstr>Exercise 3</vt:lpstr>
      <vt:lpstr>Exercise 3: Using NotebookLM</vt:lpstr>
      <vt:lpstr>Exercise 3: Using NotebookLM</vt:lpstr>
      <vt:lpstr>Exercise 3: Using NotebookLM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Nebbia, Giacomo</cp:lastModifiedBy>
  <cp:revision>690</cp:revision>
  <dcterms:created xsi:type="dcterms:W3CDTF">2020-01-27T22:52:20Z</dcterms:created>
  <dcterms:modified xsi:type="dcterms:W3CDTF">2025-05-01T16:03:21Z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0x010100A618437D19001941840A3B1D3013E945</vt:lpwstr>
  </property>
  <property fmtid="{D5CDD505-2E9C-101B-9397-08002B2CF9AE}" pid="3" name="MediaServiceImageTags">
    <vt:lpwstr/>
  </property>
</Properties>
</file>